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charts/chart1.xml" ContentType="application/vnd.openxmlformats-officedocument.drawingml.chart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f911a234e784bf9" Type="http://schemas.openxmlformats.org/package/2006/relationships/metadata/core-properties" Target="docProps/core.xml"/><Relationship Id="R5aab6043fd5b4fcb" Type="http://schemas.openxmlformats.org/officeDocument/2006/relationships/officeDocument" Target="ppt/presentation.xml"/><Relationship Id="Ra284fba1cc3d40ce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5a75ef763b41d9"/>
  </p:sldMasterIdLst>
  <p:notesMasterIdLst>
    <p:notesMasterId xmlns:r="http://schemas.openxmlformats.org/officeDocument/2006/relationships" r:id="R5e0edcafeee84be8"/>
  </p:notesMasterIdLst>
  <p:sldIdLst>
    <p:sldId xmlns:r="http://schemas.openxmlformats.org/officeDocument/2006/relationships" id="256" r:id="Red1f7361179540da"/>
    <p:sldId xmlns:r="http://schemas.openxmlformats.org/officeDocument/2006/relationships" id="257" r:id="Rd96e107e3c6c4319"/>
    <p:sldId xmlns:ns0="http://schemas.openxmlformats.org/officeDocument/2006/relationships" id="272" ns0:id="rId23"/>
    <p:sldId xmlns:r="http://schemas.openxmlformats.org/officeDocument/2006/relationships" id="259" r:id="R06a4a0ce6c2341fb"/>
    <p:sldId xmlns:ns0="http://schemas.openxmlformats.org/officeDocument/2006/relationships" id="273" ns0:id="rId24"/>
    <p:sldId xmlns:r="http://schemas.openxmlformats.org/officeDocument/2006/relationships" id="258" r:id="R10cdd986313e4a4d"/>
    <p:sldId xmlns:r="http://schemas.openxmlformats.org/officeDocument/2006/relationships" id="260" r:id="R0f2705fc5db54054"/>
    <p:sldId xmlns:r="http://schemas.openxmlformats.org/officeDocument/2006/relationships" id="261" r:id="Rdf8f3de6ac4946a0"/>
    <p:sldId xmlns:ns0="http://schemas.openxmlformats.org/officeDocument/2006/relationships" id="274" ns0:id="rId25"/>
    <p:sldId xmlns:r="http://schemas.openxmlformats.org/officeDocument/2006/relationships" id="264" r:id="Rdf1a144f55154005"/>
    <p:sldId xmlns:r="http://schemas.openxmlformats.org/officeDocument/2006/relationships" id="265" r:id="R6cee9cfbbae54d58"/>
    <p:sldId xmlns:r="http://schemas.openxmlformats.org/officeDocument/2006/relationships" id="266" r:id="Rcbca7919d1a44f64"/>
    <p:sldId xmlns:r="http://schemas.openxmlformats.org/officeDocument/2006/relationships" id="262" r:id="R43e5627c8b14407e"/>
    <p:sldId xmlns:r="http://schemas.openxmlformats.org/officeDocument/2006/relationships" id="263" r:id="Re23285d281784b5a"/>
    <p:sldId xmlns:r="http://schemas.openxmlformats.org/officeDocument/2006/relationships" id="267" r:id="R6a4df534c5c04c9f"/>
    <p:sldId xmlns:r="http://schemas.openxmlformats.org/officeDocument/2006/relationships" id="268" r:id="R119cde90b418452c"/>
    <p:sldId xmlns:r="http://schemas.openxmlformats.org/officeDocument/2006/relationships" id="269" r:id="Rd20ef994521d47a7"/>
    <p:sldId xmlns:r="http://schemas.openxmlformats.org/officeDocument/2006/relationships" id="270" r:id="R74df2bb76df14629"/>
    <p:sldId xmlns:ns0="http://schemas.openxmlformats.org/officeDocument/2006/relationships" id="275" ns0:id="rId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6a4a0ce6c2341fb" Type="http://schemas.openxmlformats.org/officeDocument/2006/relationships/slide" Target="slides/slide4.xml"/><Relationship Id="R0f2705fc5db54054" Type="http://schemas.openxmlformats.org/officeDocument/2006/relationships/slide" Target="slides/slide7.xml"/><Relationship Id="R10cdd986313e4a4d" Type="http://schemas.openxmlformats.org/officeDocument/2006/relationships/slide" Target="slides/slide6.xml"/><Relationship Id="R119cde90b418452c" Type="http://schemas.openxmlformats.org/officeDocument/2006/relationships/slide" Target="slides/slide16.xml"/><Relationship Id="R1edddfdc4b264aae" Type="http://schemas.openxmlformats.org/officeDocument/2006/relationships/theme" Target="theme/theme1.xml"/><Relationship Id="R43e5627c8b14407e" Type="http://schemas.openxmlformats.org/officeDocument/2006/relationships/slide" Target="slides/slide13.xml"/><Relationship Id="R5e0edcafeee84be8" Type="http://schemas.openxmlformats.org/officeDocument/2006/relationships/notesMaster" Target="notesMasters/notesMaster1.xml"/><Relationship Id="R6a4df534c5c04c9f" Type="http://schemas.openxmlformats.org/officeDocument/2006/relationships/slide" Target="slides/slide15.xml"/><Relationship Id="R6cee9cfbbae54d58" Type="http://schemas.openxmlformats.org/officeDocument/2006/relationships/slide" Target="slides/slide11.xml"/><Relationship Id="R74df2bb76df14629" Type="http://schemas.openxmlformats.org/officeDocument/2006/relationships/slide" Target="slides/slide18.xml"/><Relationship Id="R754149146aa14fad" Type="http://schemas.openxmlformats.org/officeDocument/2006/relationships/viewProps" Target="viewProps.xml"/><Relationship Id="R846586c88b80440f" Type="http://schemas.openxmlformats.org/officeDocument/2006/relationships/tableStyles" Target="tableStyles.xml"/><Relationship Id="R865a75ef763b41d9" Type="http://schemas.openxmlformats.org/officeDocument/2006/relationships/slideMaster" Target="slideMasters/slideMaster1.xml"/><Relationship Id="Rb04d347028534782" Type="http://schemas.openxmlformats.org/officeDocument/2006/relationships/presProps" Target="presProps.xml"/><Relationship Id="Rcbca7919d1a44f64" Type="http://schemas.openxmlformats.org/officeDocument/2006/relationships/slide" Target="slides/slide12.xml"/><Relationship Id="Rd20ef994521d47a7" Type="http://schemas.openxmlformats.org/officeDocument/2006/relationships/slide" Target="slides/slide17.xml"/><Relationship Id="Rd96e107e3c6c4319" Type="http://schemas.openxmlformats.org/officeDocument/2006/relationships/slide" Target="slides/slide2.xml"/><Relationship Id="Rdf1a144f55154005" Type="http://schemas.openxmlformats.org/officeDocument/2006/relationships/slide" Target="slides/slide10.xml"/><Relationship Id="Rdf8f3de6ac4946a0" Type="http://schemas.openxmlformats.org/officeDocument/2006/relationships/slide" Target="slides/slide8.xml"/><Relationship Id="Re23285d281784b5a" Type="http://schemas.openxmlformats.org/officeDocument/2006/relationships/slide" Target="slides/slide14.xml"/><Relationship Id="Red1f7361179540da" Type="http://schemas.openxmlformats.org/officeDocument/2006/relationships/slide" Target="slides/slide1.xml"/><Relationship Id="rId23" Type="http://schemas.openxmlformats.org/officeDocument/2006/relationships/slide" Target="slides/slide3.xml"/><Relationship Id="rId24" Type="http://schemas.openxmlformats.org/officeDocument/2006/relationships/slide" Target="slides/slide5.xml"/><Relationship Id="rId25" Type="http://schemas.openxmlformats.org/officeDocument/2006/relationships/slide" Target="slides/slide9.xml"/><Relationship Id="rId26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participants (%)</c:v>
                </c:pt>
              </c:strCache>
            </c:strRef>
          </c:tx>
          <c:spPr>
            <a:solidFill>
              <a:srgbClr val="48515A"/>
            </a:solidFill>
          </c:spPr>
          <c:dPt>
            <c:idx val="6"/>
            <c:spPr>
              <a:solidFill>
                <a:srgbClr val="35B64B"/>
              </a:solidFill>
            </c:spPr>
          </c:dPt>
          <c:cat>
            <c:strRef>
              <c:f>Sheet1!$A$2:$A$8</c:f>
              <c:strCache>
                <c:ptCount val="7"/>
                <c:pt idx="0">
                  <c:v>Indigenous American</c:v>
                </c:pt>
                <c:pt idx="1">
                  <c:v>Near Eastern</c:v>
                </c:pt>
                <c:pt idx="2">
                  <c:v>Latino</c:v>
                </c:pt>
                <c:pt idx="3">
                  <c:v>Central/South Asian</c:v>
                </c:pt>
                <c:pt idx="4">
                  <c:v>African</c:v>
                </c:pt>
                <c:pt idx="5">
                  <c:v>East Asian</c:v>
                </c:pt>
                <c:pt idx="6">
                  <c:v>European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0.9</c:v>
                </c:pt>
                <c:pt idx="2">
                  <c:v>1.6</c:v>
                </c:pt>
                <c:pt idx="3">
                  <c:v>2.2</c:v>
                </c:pt>
                <c:pt idx="4">
                  <c:v>3.7</c:v>
                </c:pt>
                <c:pt idx="5">
                  <c:v>28.1</c:v>
                </c:pt>
                <c:pt idx="6">
                  <c:v>63.6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600" b="1">
                  <a:solidFill>
                    <a:srgbClr val="E6EDF3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E6EDF3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5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600">
          <a:solidFill>
            <a:srgbClr val="E6EDF3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30e57deec09f4471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a87bdbdd2c9433c" Type="http://schemas.openxmlformats.org/officeDocument/2006/relationships/notesMaster" Target="../notesMasters/notesMaster1.xml"/><Relationship Id="Rddb88b8e5d74462c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5549e622dfc4661" Type="http://schemas.openxmlformats.org/officeDocument/2006/relationships/slide" Target="../slides/slide2.xml"/><Relationship Id="R3f78884a6c694d4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1b4becd6edaf4ad9" Type="http://schemas.openxmlformats.org/officeDocument/2006/relationships/notesMaster" Target="../notesMasters/notesMaster1.xml"/><Relationship Id="R3f02d2d731094f4b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22ba424455a74b80" Type="http://schemas.openxmlformats.org/officeDocument/2006/relationships/slide" Target="../slides/slide4.xml"/><Relationship Id="Ra1136c49afb24e1b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1e40cfecaf1c4210" Type="http://schemas.openxmlformats.org/officeDocument/2006/relationships/slide" Target="../slides/slide7.xml"/><Relationship Id="Rcee291c3b4f34fec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655a1f07f8f94cd9" Type="http://schemas.openxmlformats.org/officeDocument/2006/relationships/notesMaster" Target="../notesMasters/notesMaster1.xml"/><Relationship Id="R88635b897c834d5c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cb498a96b0544dab" Type="http://schemas.openxmlformats.org/officeDocument/2006/relationships/notesMaster" Target="../notesMasters/notesMaster1.xml"/><Relationship Id="Reb783fa3f45b48ea" Type="http://schemas.openxmlformats.org/officeDocument/2006/relationships/slide" Target="../slides/slide13.xml"/></Relationships>
</file>

<file path=ppt/notesSlides/_rels/notesSlide8.xml.rels><?xml version='1.0' encoding='UTF-8' standalone='yes'?>
<Relationships xmlns="http://schemas.openxmlformats.org/package/2006/relationships"><Relationship Id="R4c5ffcd812b9468c" Type="http://schemas.openxmlformats.org/officeDocument/2006/relationships/notesMaster" Target="../notesMasters/notesMaster1.xml"/><Relationship Id="Rc7f5e68f9ab841b0" Type="http://schemas.openxmlformats.org/officeDocument/2006/relationships/slide" Target="../slides/slide14.xml"/></Relationships>
</file>

<file path=ppt/notesSlides/_rels/notesSlide9.xml.rels><?xml version='1.0' encoding='UTF-8' standalone='yes'?>
<Relationships xmlns="http://schemas.openxmlformats.org/package/2006/relationships"><Relationship Id="R5c815c6ec16a4f4b" Type="http://schemas.openxmlformats.org/officeDocument/2006/relationships/notesMaster" Target="../notesMasters/notesMaster1.xml"/><Relationship Id="Rbd6697ee145548fe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a283913b20e54fff" Type="http://schemas.openxmlformats.org/officeDocument/2006/relationships/notesMaster" Target="../notesMasters/notesMaster1.xml"/><Relationship Id="Rb0860f325db74c3f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3cfe0d1eb35d4ff8" Type="http://schemas.openxmlformats.org/officeDocument/2006/relationships/notesMaster" Target="../notesMasters/notesMaster1.xml"/><Relationship Id="Ree8dfaf85a854ace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87419413c7e64b74" Type="http://schemas.openxmlformats.org/officeDocument/2006/relationships/notesMaster" Target="../notesMasters/notesMaster1.xml"/><Relationship Id="Re5431ec8ab41486b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197ad0c7f3834aab" Type="http://schemas.openxmlformats.org/officeDocument/2006/relationships/notesMaster" Target="../notesMasters/notesMaster1.xml"/><Relationship Id="R5322b0fb6fb141e6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05295ee981444cde" Type="http://schemas.openxmlformats.org/officeDocument/2006/relationships/slide" Target="../slides/slide17.xml"/><Relationship Id="R250407c027444f09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4782eae0482439e" Type="http://schemas.openxmlformats.org/officeDocument/2006/relationships/slide" Target="../slides/slide18.xml"/><Relationship Id="Re44b2b11f7614adf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8de6394d457d4c2b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ab833b753524abf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BASE">
    <p:bg>
      <p:bgPr>
        <a:solidFill xmlns:a="http://schemas.openxmlformats.org/drawingml/2006/main">
          <a:srgbClr val="0918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5AB6068D-C05E-481C-B0E9-839F5D6D584D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045952" y="6510528"/>
            <a:ext cx="512064" cy="1371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900">
                <a:solidFill>
                  <a:srgbClr val="94A6AE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5fad3e3d1ae943b5" Type="http://schemas.openxmlformats.org/officeDocument/2006/relationships/slideLayout" Target="../slideLayouts/slideLayout1.xml"/><Relationship Id="R842087120fd74d0f" Type="http://schemas.openxmlformats.org/officeDocument/2006/relationships/slideLayout" Target="../slideLayouts/slideLayout2.xml"/><Relationship Id="R889853f1ed5347e2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7A07166A-4180-41C1-9AAF-4E73D0F1AD3B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045952" y="6510528"/>
            <a:ext cx="512064" cy="1371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900">
                <a:solidFill>
                  <a:srgbClr val="94A6AE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ad3e3d1ae943b5"/>
    <p:sldLayoutId xmlns:r="http://schemas.openxmlformats.org/officeDocument/2006/relationships" id="2147483650" r:id="R842087120fd74d0f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1432b52e8954d1f" Type="http://schemas.openxmlformats.org/officeDocument/2006/relationships/notesSlide" Target="../notesSlides/notesSlide1.xml"/><Relationship Id="Rb11116a4b50f4246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856459d3ece84648" Type="http://schemas.openxmlformats.org/officeDocument/2006/relationships/notesSlide" Target="../notesSlides/notesSlide2.xml"/><Relationship Id="R99ab5df73fc342d6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4.xml.rels><?xml version='1.0' encoding='UTF-8' standalone='yes'?>
<Relationships xmlns="http://schemas.openxmlformats.org/package/2006/relationships"><Relationship Id="R1494dae966f2456f" Type="http://schemas.openxmlformats.org/officeDocument/2006/relationships/slideLayout" Target="../slideLayouts/slideLayout1.xml"/><Relationship Id="R952de3fb331447f7" Type="http://schemas.openxmlformats.org/officeDocument/2006/relationships/chart" Target="charts/chart1.xml"/><Relationship Id="Rbc4b690a02fc4d7f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7.xml"/></Relationships>
</file>

<file path=ppt/slides/_rels/slide6.xml.rels><?xml version='1.0' encoding='UTF-8' standalone='yes'?>
<Relationships xmlns="http://schemas.openxmlformats.org/package/2006/relationships"><Relationship Id="R094defe57d6946d9" Type="http://schemas.openxmlformats.org/officeDocument/2006/relationships/notesSlide" Target="../notesSlides/notesSlide3.xml"/><Relationship Id="R9bd7a9e00ea144e1" Type="http://schemas.openxmlformats.org/officeDocument/2006/relationships/slideLayout" Target="../slideLayouts/slideLayout1.xml"/><Relationship Id="Rde12992413a549fd" Type="http://schemas.openxmlformats.org/officeDocument/2006/relationships/image" Target="../media/image.png"/></Relationships>
</file>

<file path=ppt/slides/_rels/slide7.xml.rels><?xml version='1.0' encoding='UTF-8' standalone='yes'?>
<Relationships xmlns="http://schemas.openxmlformats.org/package/2006/relationships"><Relationship Id="R7f9818e4b3464d9a" Type="http://schemas.openxmlformats.org/officeDocument/2006/relationships/image" Target="../media/image2.png"/><Relationship Id="Rbd524483ada14677" Type="http://schemas.openxmlformats.org/officeDocument/2006/relationships/slideLayout" Target="../slideLayouts/slideLayout1.xml"/><Relationship Id="Re313f476d382424e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a4b43be558d244b5" Type="http://schemas.openxmlformats.org/officeDocument/2006/relationships/slideLayout" Target="../slideLayouts/slideLayout1.xml"/><Relationship Id="Rb0bd166f73624732" Type="http://schemas.openxmlformats.org/officeDocument/2006/relationships/notesSlide" Target="../notesSlides/notesSlide6.xml"/><Relationship Id="Re62be782fb2f43d0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0.xml.rels><?xml version='1.0' encoding='UTF-8' standalone='yes'?>
<Relationships xmlns="http://schemas.openxmlformats.org/package/2006/relationships"><Relationship Id="R1f209484ba324a20" Type="http://schemas.openxmlformats.org/officeDocument/2006/relationships/slideLayout" Target="../slideLayouts/slideLayout1.xml"/><Relationship Id="Rc3ddbfffd9d141bd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0eff421d17d64dce" Type="http://schemas.openxmlformats.org/officeDocument/2006/relationships/slideLayout" Target="../slideLayouts/slideLayout1.xml"/><Relationship Id="R905a4f09c04840b9" Type="http://schemas.openxmlformats.org/officeDocument/2006/relationships/notesSlide" Target="../notesSlides/notesSlide10.xml"/><Relationship Id="Rfb79f723a07240ca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48b3a6c89dab4c75" Type="http://schemas.openxmlformats.org/officeDocument/2006/relationships/slideLayout" Target="../slideLayouts/slideLayout1.xml"/><Relationship Id="Rffa8d20e7f8147e4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074212931e944ce1" Type="http://schemas.openxmlformats.org/officeDocument/2006/relationships/slideLayout" Target="../slideLayouts/slideLayout1.xml"/><Relationship Id="Rba8ab0c72fa1451e" Type="http://schemas.openxmlformats.org/officeDocument/2006/relationships/image" Target="../media/image4.png"/><Relationship Id="Rf14014218d904126" Type="http://schemas.openxmlformats.org/officeDocument/2006/relationships/notesSlide" Target="../notesSlides/notesSlide7.xml"/></Relationships>
</file>

<file path=ppt/slides/_rels/slide14.xml.rels><?xml version='1.0' encoding='UTF-8' standalone='yes'?>
<Relationships xmlns="http://schemas.openxmlformats.org/package/2006/relationships"><Relationship Id="R004a949df06d492e" Type="http://schemas.openxmlformats.org/officeDocument/2006/relationships/slideLayout" Target="../slideLayouts/slideLayout1.xml"/><Relationship Id="R10d84a893d544a5f" Type="http://schemas.openxmlformats.org/officeDocument/2006/relationships/notesSlide" Target="../notesSlides/notesSlide8.xml"/></Relationships>
</file>

<file path=ppt/slides/_rels/slide15.xml.rels><?xml version='1.0' encoding='UTF-8' standalone='yes'?>
<Relationships xmlns="http://schemas.openxmlformats.org/package/2006/relationships"><Relationship Id="R4c418229109840b6" Type="http://schemas.openxmlformats.org/officeDocument/2006/relationships/hyperlink" Target="https://github.com/ClawBio/ClawBio/blob/main/skills/nfcore-rnaseq-wrapper/SKILL.md" TargetMode="External"/><Relationship Id="R845f6f785f964cf1" Type="http://schemas.openxmlformats.org/officeDocument/2006/relationships/slideLayout" Target="../slideLayouts/slideLayout1.xml"/><Relationship Id="R9fb0715bbfbc4ebd" Type="http://schemas.openxmlformats.org/officeDocument/2006/relationships/hyperlink" Target="https://github.com/ClawBio/ClawBio/blob/main/docs/data-handling.md" TargetMode="External"/><Relationship Id="Rb3a0e9778c1b45ea" Type="http://schemas.openxmlformats.org/officeDocument/2006/relationships/hyperlink" Target="https://github.com/ClawBio/ClawBio/blob/main/README.md" TargetMode="External"/><Relationship Id="Rfe1a0e334ff14bc7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29e053e61c99472a" Type="http://schemas.openxmlformats.org/officeDocument/2006/relationships/notesSlide" Target="../notesSlides/notesSlide13.xml"/><Relationship Id="Red4eadfa8cdd47a4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7e4ae148051c4c39" Type="http://schemas.openxmlformats.org/officeDocument/2006/relationships/slideLayout" Target="../slideLayouts/slideLayout1.xml"/><Relationship Id="Re5ee715e9de245cd" Type="http://schemas.openxmlformats.org/officeDocument/2006/relationships/notesSlide" Target="../notesSlides/notesSlide14.xml"/></Relationships>
</file>

<file path=ppt/slides/_rels/slide18.xml.rels><?xml version='1.0' encoding='UTF-8' standalone='yes'?>
<Relationships xmlns="http://schemas.openxmlformats.org/package/2006/relationships"><Relationship Id="R4e5231760e7e44c1" Type="http://schemas.openxmlformats.org/officeDocument/2006/relationships/slideLayout" Target="../slideLayouts/slideLayout1.xml"/><Relationship Id="R8074586c093c4a0a" Type="http://schemas.openxmlformats.org/officeDocument/2006/relationships/notesSlide" Target="../notesSlides/notesSlide1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19.xml"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grouping val="stacked"/>
        <c:varyColors val="0"/>
        <c:ser>
          <c:idx val="0"/>
          <c:order val="0"/>
          <c:tx>
            <c:v>UK Biobank</c:v>
          </c:tx>
          <c:spPr>
            <a:solidFill xmlns:a="http://schemas.openxmlformats.org/drawingml/2006/main">
              <a:srgbClr val="35B64B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250" b="1">
                        <a:solidFill>
                          <a:srgbClr val="0D1117"/>
                        </a:solidFill>
                      </a:rPr>
                      <a:t>83%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250" b="1">
                      <a:solidFill>
                        <a:srgbClr val="0D1117"/>
                      </a:solidFill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250" b="1">
                        <a:solidFill>
                          <a:srgbClr val="0D1117"/>
                        </a:solidFill>
                      </a:rPr>
                      <a:t>79%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250" b="1">
                      <a:solidFill>
                        <a:srgbClr val="0D1117"/>
                      </a:solidFill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250" b="1">
                        <a:solidFill>
                          <a:srgbClr val="0D1117"/>
                        </a:solidFill>
                      </a:rPr>
                      <a:t>87%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250" b="1">
                      <a:solidFill>
                        <a:srgbClr val="0D1117"/>
                      </a:solidFill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Lit>
              <c:ptCount val="3"/>
              <c:pt idx="0">
                <c:v>Depression</c:v>
              </c:pt>
              <c:pt idx="1">
                <c:v>Anxiety disorders</c:v>
              </c:pt>
              <c:pt idx="2">
                <c:v>Bipolar disorder</c:v>
              </c:pt>
            </c:strLit>
          </c:cat>
          <c:val>
            <c:numLit>
              <c:formatCode>General</c:formatCode>
              <c:ptCount val="3"/>
              <c:pt idx="0">
                <c:v>82.76923076923077</c:v>
              </c:pt>
              <c:pt idx="1">
                <c:v>78.94736842105263</c:v>
              </c:pt>
              <c:pt idx="2">
                <c:v>87.23404255319149</c:v>
              </c:pt>
            </c:numLit>
          </c:val>
        </c:ser>
        <c:ser>
          <c:idx val="1"/>
          <c:order val="1"/>
          <c:tx>
            <c:v>Other four biobanks combined</c:v>
          </c:tx>
          <c:spPr>
            <a:solidFill xmlns:a="http://schemas.openxmlformats.org/drawingml/2006/main">
              <a:srgbClr val="48515A"/>
            </a:solidFill>
          </c:spPr>
          <c:cat>
            <c:strLit>
              <c:ptCount val="3"/>
              <c:pt idx="0">
                <c:v>Depression</c:v>
              </c:pt>
              <c:pt idx="1">
                <c:v>Anxiety disorders</c:v>
              </c:pt>
              <c:pt idx="2">
                <c:v>Bipolar disorder</c:v>
              </c:pt>
            </c:strLit>
          </c:cat>
          <c:val>
            <c:numLit>
              <c:formatCode>General</c:formatCode>
              <c:ptCount val="3"/>
              <c:pt idx="0">
                <c:v>17.230769230769226</c:v>
              </c:pt>
              <c:pt idx="1">
                <c:v>21.05263157894737</c:v>
              </c:pt>
              <c:pt idx="2">
                <c:v>12.765957446808514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9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0&quot;%&quot;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E6EDF3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b"/>
        <c:numFmt formatCode="0&quot;%&quot;"/>
        <c:majorTickMark val="none"/>
        <c:minorTickMark val="none"/>
        <c:spPr>
          <a:ln xmlns:a="http://schemas.openxmlformats.org/drawingml/2006/main" w="9525">
            <a:solidFill>
              <a:srgbClr val="30363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8B949E"/>
                </a:solidFill>
              </a:defRPr>
            </a:pPr>
          </a:p>
        </c:txPr>
        <c:crossAx val="48650112"/>
        <c:crossBetween val="between"/>
        <c:majorUnit val="25"/>
      </c:valAx>
      <c:spPr>
        <a:solidFill xmlns:a="http://schemas.openxmlformats.org/drawingml/2006/main">
          <a:srgbClr val="0D1117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solidFill>
                <a:srgbClr val="E6EDF3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0D1117"/>
    </a:solidFill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51A6A95-8D8C-4F09-A1D6-8E171748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6B8FD9C-C2E7-4758-AB3A-056B1C98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FD2C5CE-B741-4BE6-BB91-94C70B40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01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1EB47B0-4F84-456E-B143-53462A1D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2026 WORLD CONGRESS OF PSYCHIATRIC GENETICS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3291FF-6DBE-4F77-8465-C8844D31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285875"/>
            <a:ext cx="10991850" cy="2952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825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Compounding Neglect:</a:t>
            </a:r>
            <a:endParaRPr sz="5900"/>
          </a:p>
          <a:p xmlns:a="http://schemas.openxmlformats.org/drawingml/2006/main">
            <a:pPr marL="0" indent="0">
              <a:buNone/>
            </a:pPr>
            <a:r>
              <a:rPr sz="3825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How AI Widens the Equity Gap</a:t>
            </a:r>
            <a:endParaRPr sz="5900"/>
          </a:p>
          <a:p xmlns:a="http://schemas.openxmlformats.org/drawingml/2006/main">
            <a:pPr marL="0" indent="0">
              <a:buNone/>
            </a:pPr>
            <a:r>
              <a:rPr sz="3825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in Psychiatric Genomics,</a:t>
            </a:r>
            <a:endParaRPr sz="5900"/>
          </a:p>
          <a:p xmlns:a="http://schemas.openxmlformats.org/drawingml/2006/main">
            <a:pPr marL="0" indent="0">
              <a:buNone/>
            </a:pPr>
            <a:r>
              <a:rPr sz="3825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and How We Close It</a:t>
            </a:r>
            <a:endParaRPr sz="5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C22C67B-8D6E-4C0D-9D5C-45668301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239512"/>
            <a:ext cx="54864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Manuel Corpas</a:t>
            </a:r>
            <a:endParaRPr sz="18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BD9E5D4-2983-46DB-8566-417EE5C2E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641848"/>
            <a:ext cx="67665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8B949E"/>
                </a:solidFill>
                <a:latin typeface="Arial"/>
                <a:ea typeface="Arial"/>
                <a:cs typeface="Arial"/>
              </a:rPr>
              <a:t>University of Westminster</a:t>
            </a:r>
            <a:endParaRPr sz="1400"/>
          </a:p>
        </p:txBody>
      </p:sp>
      <p:sp xmlns:a="http://schemas.openxmlformats.org/drawingml/2006/main">
        <p:nvSpPr>
          <p:cNvPr id="11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Guio, Fatumo, 2026, Cell Genomics</a:t>
            </a:r>
          </a:p>
        </p:txBody>
      </p:sp>
    </p:spTree>
    <p:extLst>
      <p:ext uri="{BB962C8B-B14F-4D97-AF65-F5344CB8AC3E}">
        <p14:creationId xmlns:p14="http://schemas.microsoft.com/office/powerpoint/2010/main" val="6018012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FB9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803F9D0-6526-4C5F-AE91-205C2A3E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66433E4-82FB-412B-B288-83490A99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0D1117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46B9124-F060-4C90-83C6-4158B712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0D1117"/>
                </a:solidFill>
                <a:latin typeface="Arial"/>
                <a:ea typeface="Arial"/>
                <a:cs typeface="Arial"/>
              </a:rPr>
              <a:t>02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055D24A-6FCA-4406-AC7E-E0847F19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0D1117"/>
                </a:solidFill>
                <a:latin typeface="Arial"/>
                <a:ea typeface="Arial"/>
                <a:cs typeface="Arial"/>
              </a:rPr>
              <a:t>COMPOUNDING NEGLECT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E2142E0-155A-475A-B9D1-2B57BED4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115568"/>
            <a:ext cx="9326880" cy="2962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Compounding</a:t>
            </a:r>
            <a:endParaRPr sz="6000"/>
          </a:p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Neglect.</a:t>
            </a:r>
            <a:endParaRPr sz="6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0C2535B-35A4-4E79-ACBF-3DA29FED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773168"/>
            <a:ext cx="6766560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0D1117"/>
                </a:solidFill>
                <a:latin typeface="Arial"/>
                <a:ea typeface="Arial"/>
                <a:cs typeface="Arial"/>
              </a:rPr>
              <a:t>AI inherits our gaps.</a:t>
            </a:r>
            <a:endParaRPr sz="2900"/>
          </a:p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0D1117"/>
                </a:solidFill>
                <a:latin typeface="Arial"/>
                <a:ea typeface="Arial"/>
                <a:cs typeface="Arial"/>
              </a:rPr>
              <a:t>It can compound them.</a:t>
            </a:r>
            <a:endParaRPr sz="2900"/>
          </a:p>
        </p:txBody>
      </p:sp>
      <p:sp xmlns:a="http://schemas.openxmlformats.org/drawingml/2006/main">
        <p:nvSpPr>
          <p:cNvPr id="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0D1117"/>
                </a:solidFill>
                <a:latin typeface="Arial"/>
              </a:rPr>
              <a:t>Corpas, Freidin, Valdivia-Silva et al., 2026, Nature Communications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2051827268"/>
      </p:ext>
    </p:extLst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/>
      <p:sp>
        <p:nvSpPr>
          <p:cNvPr id="2" name="Shape 0">
            <a:extLst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noGrp="1"/>
          </p:cNvSpPr>
          <p:nvPr/>
        </p:nvSpPr>
        <p:spPr>
          <a:xfrm>
            <a:off x="594360" y="6400800"/>
            <a:ext cx="11000232" cy="914"/>
          </a:xfrm>
          <a:prstGeom prst="line">
            <a:avLst/>
          </a:prstGeom>
          <a:noFill/>
          <a:ln w="7620">
            <a:solidFill>
              <a:srgbClr val="3036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noGrp="1"/>
          </p:cNvSpPr>
          <p:nvPr/>
        </p:nvSpPr>
        <p:spPr>
          <a:xfrm>
            <a:off x="594360" y="6501384"/>
            <a:ext cx="54864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noGrp="1"/>
          </p:cNvSpPr>
          <p:nvPr/>
        </p:nvSpPr>
        <p:spPr>
          <a:xfrm>
            <a:off x="11109960" y="6492240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03</a:t>
            </a:r>
            <a:endParaRPr sz="9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noGrp="1"/>
          </p:cNvSpPr>
          <p:nvPr/>
        </p:nvSpPr>
        <p:spPr>
          <a:xfrm>
            <a:off x="594360" y="429768"/>
            <a:ext cx="10607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SEVENTY BIOBANKS  /  29 COUNTRIES  /  2000 TO 2025</a:t>
            </a:r>
            <a:endParaRPr sz="1050"/>
          </a:p>
        </p:txBody>
      </p:sp>
      <p:sp>
        <p:nvSpPr>
          <p:cNvPr id="7" name="Figure title">
            <a:extLst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noGrp="1"/>
          </p:cNvSpPr>
          <p:nvPr/>
        </p:nvSpPr>
        <p:spPr>
          <a:xfrm>
            <a:off x="594360" y="895350"/>
            <a:ext cx="109823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/>
          <a:p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Does research follow suffering?</a:t>
            </a:r>
          </a:p>
        </p:txBody>
      </p:sp>
      <p:pic>
        <p:nvPicPr>
          <p:cNvPr id="10" name="Biobank map" descr="biobank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463040"/>
            <a:ext cx="11000232" cy="38648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31456" y="3871621"/>
            <a:ext cx="274320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E6EDF3"/>
                </a:solidFill>
                <a:latin typeface="Arial"/>
              </a:rPr>
              <a:t>Africa</a:t>
            </a:r>
          </a:p>
          <a:p>
            <a:pPr algn="ctr"/>
            <a:r>
              <a:rPr sz="1300" b="0">
                <a:solidFill>
                  <a:srgbClr val="E6EDF3"/>
                </a:solidFill>
                <a:latin typeface="Arial"/>
              </a:rPr>
              <a:t>24% of disease burden</a:t>
            </a:r>
          </a:p>
          <a:p>
            <a:pPr algn="ctr"/>
            <a:r>
              <a:rPr sz="2400" b="1">
                <a:solidFill>
                  <a:srgbClr val="F85149"/>
                </a:solidFill>
                <a:latin typeface="Arial"/>
              </a:rPr>
              <a:t>0.7% of papers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7148" y="2763029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E6EDF3"/>
                </a:solidFill>
                <a:latin typeface="Arial"/>
              </a:rPr>
              <a:t>Europe + North America</a:t>
            </a:r>
          </a:p>
          <a:p>
            <a:pPr algn="ctr"/>
            <a:r>
              <a:rPr sz="2400" b="1">
                <a:solidFill>
                  <a:srgbClr val="3FB950"/>
                </a:solidFill>
                <a:latin typeface="Arial"/>
              </a:rPr>
              <a:t>88% of papers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544068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0">
                <a:solidFill>
                  <a:srgbClr val="E6EDF3"/>
                </a:solidFill>
                <a:latin typeface="Arial"/>
              </a:rPr>
              <a:t>A 34-fold gap. 71.8% of 770,178 trial sites are in high-income countries.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897880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00" b="0">
                <a:solidFill>
                  <a:srgbClr val="8B949E"/>
                </a:solidFill>
                <a:latin typeface="Arial"/>
              </a:rPr>
              <a:t>Bubble area: biobank publications by country, 2000 to 2025. A further 1,908 papers from international consortia are not mapped.</a:t>
            </a:r>
          </a:p>
        </p:txBody>
      </p:sp>
      <p:sp>
        <p:nvSpPr>
          <p:cNvPr id="15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Freidin, Valdivia-Silva et al., 2026, Nature Communications (under review)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04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FIVE BIOBANKS  /  MAPPED PUBLICATIONS  /  2000 TO 2024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Psychiatric evidence is concentrated.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619125" y="1981200"/>
          <a:ext xmlns:a="http://schemas.openxmlformats.org/drawingml/2006/main" cx="10763250" cy="3781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52de3fb331447f7"/>
          </a:graphicData>
        </a:graphic>
      </p:graphicFrame>
      <p:sp xmlns:a="http://schemas.openxmlformats.org/drawingml/2006/main">
        <p:nvSpPr>
          <p:cNvPr id="1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Ojewunmi, Guio et al., 2026, Annual Review of Biomedical Data Science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/>
      <p:sp>
        <p:nvSpPr>
          <p:cNvPr id="2" name="Shape 0">
            <a:extLst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noGrp="1"/>
          </p:cNvSpPr>
          <p:nvPr/>
        </p:nvSpPr>
        <p:spPr>
          <a:xfrm>
            <a:off x="594360" y="6400800"/>
            <a:ext cx="11000232" cy="914"/>
          </a:xfrm>
          <a:prstGeom prst="line">
            <a:avLst/>
          </a:prstGeom>
          <a:noFill/>
          <a:ln w="7620">
            <a:solidFill>
              <a:srgbClr val="3036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noGrp="1"/>
          </p:cNvSpPr>
          <p:nvPr/>
        </p:nvSpPr>
        <p:spPr>
          <a:xfrm>
            <a:off x="594360" y="6501384"/>
            <a:ext cx="54864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noGrp="1"/>
          </p:cNvSpPr>
          <p:nvPr/>
        </p:nvSpPr>
        <p:spPr>
          <a:xfrm>
            <a:off x="11109960" y="6492240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05</a:t>
            </a:r>
            <a:endParaRPr sz="9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noGrp="1"/>
          </p:cNvSpPr>
          <p:nvPr/>
        </p:nvSpPr>
        <p:spPr>
          <a:xfrm>
            <a:off x="594360" y="429768"/>
            <a:ext cx="10607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PHARMGKB  /  11,198 VARIANT ANNOTATIONS  /  CLASSIFIABLE PARTICIPANTS</a:t>
            </a:r>
            <a:endParaRPr sz="1050"/>
          </a:p>
        </p:txBody>
      </p:sp>
      <p:sp>
        <p:nvSpPr>
          <p:cNvPr id="7" name="Figure title">
            <a:extLst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noGrp="1"/>
          </p:cNvSpPr>
          <p:nvPr/>
        </p:nvSpPr>
        <p:spPr>
          <a:xfrm>
            <a:off x="594360" y="895350"/>
            <a:ext cx="109823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/>
          <a:p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Whose genomes wrote the dosing rules?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621792" y="1783080"/>
          <a:ext cx="10762488" cy="36118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53212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>
                <a:solidFill>
                  <a:srgbClr val="8B949E"/>
                </a:solidFill>
                <a:latin typeface="Arial"/>
              </a:rPr>
              <a:t>Half of all participants had no classifiable ancestry at all (49.8%).</a:t>
            </a:r>
          </a:p>
        </p:txBody>
      </p:sp>
      <p:sp>
        <p:nvSpPr>
          <p:cNvPr id="12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Siddiqui, Soremekun et al., 2024, Annual Review of Pharmacology and Toxicology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06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THE INHERITANCE  /  POPULATIONS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One label. Different ancestries.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2992413a549fd"/>
          <a:stretch xmlns:a="http://schemas.openxmlformats.org/drawingml/2006/main"/>
        </p:blipFill>
        <p:spPr>
          <a:xfrm xmlns:a="http://schemas.openxmlformats.org/drawingml/2006/main">
            <a:off x="2434069" y="1724025"/>
            <a:ext cx="7302906" cy="4429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Guio, Lopez-Correa et al., 2025, Nature Genetics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07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THE INHERITANCE  /  KNOWLEDGE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Some knowledge sits at the edges.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818e4b3464d9a"/>
          <a:stretch xmlns:a="http://schemas.openxmlformats.org/drawingml/2006/main"/>
        </p:blipFill>
        <p:spPr>
          <a:xfrm xmlns:a="http://schemas.openxmlformats.org/drawingml/2006/main">
            <a:off x="1149617" y="1724025"/>
            <a:ext cx="9871812" cy="4429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Kalungi, Ndure et al., 2026, Communications Biology (accepted)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08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MODEL BEHAVIOUR  /  TEXTUAL ALIGNMENT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AI inherits an uneven record.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be782fb2f43d0"/>
          <a:stretch xmlns:a="http://schemas.openxmlformats.org/drawingml/2006/main"/>
        </p:blipFill>
        <p:spPr>
          <a:xfrm xmlns:a="http://schemas.openxmlformats.org/drawingml/2006/main">
            <a:off x="594360" y="1826602"/>
            <a:ext cx="10982325" cy="4223971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Kalungi, Ndure et al., 2026, Communications Biology (accepted)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B950"/>
        </a:solidFill>
      </p:bgPr>
    </p:bg>
    <p:spTree>
      <p:nvGrpSpPr>
        <p:cNvPr id="1" name=""/>
        <p:cNvGrpSpPr/>
        <p:nvPr/>
      </p:nvGrpSpPr>
      <p:grpSpPr/>
      <p:sp>
        <p:nvSpPr>
          <p:cNvPr id="2" name="Shape 0">
            <a:extLst>
              <a:ext uri="{FF2B5EF4-FFF2-40B4-BE49-F238E27FC236}">
                <a16:creationId xmlns:a16="http://schemas.microsoft.com/office/drawing/2014/main" id="{1803F9D0-6526-4C5F-AE91-205C2A3E6C51}"/>
              </a:ext>
            </a:extLst>
          </p:cNvPr>
          <p:cNvSpPr>
            <a:spLocks noGrp="1"/>
          </p:cNvSpPr>
          <p:nvPr/>
        </p:nvSpPr>
        <p:spPr>
          <a:xfrm>
            <a:off x="594360" y="6400800"/>
            <a:ext cx="11000232" cy="914"/>
          </a:xfrm>
          <a:prstGeom prst="line">
            <a:avLst/>
          </a:prstGeom>
          <a:noFill/>
          <a:ln w="7620">
            <a:solidFill>
              <a:srgbClr val="3036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66433E4-82FB-412B-B288-83490A99C9A0}"/>
              </a:ext>
            </a:extLst>
          </p:cNvPr>
          <p:cNvSpPr>
            <a:spLocks noGrp="1"/>
          </p:cNvSpPr>
          <p:nvPr/>
        </p:nvSpPr>
        <p:spPr>
          <a:xfrm>
            <a:off x="594360" y="6501384"/>
            <a:ext cx="54864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60" spc="110">
                <a:solidFill>
                  <a:srgbClr val="0D1117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46B9124-F060-4C90-83C6-4158B712D1E5}"/>
              </a:ext>
            </a:extLst>
          </p:cNvPr>
          <p:cNvSpPr>
            <a:spLocks noGrp="1"/>
          </p:cNvSpPr>
          <p:nvPr/>
        </p:nvSpPr>
        <p:spPr>
          <a:xfrm>
            <a:off x="11109960" y="6492240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900">
                <a:solidFill>
                  <a:srgbClr val="0D1117"/>
                </a:solidFill>
                <a:latin typeface="Arial"/>
                <a:ea typeface="Arial"/>
                <a:cs typeface="Arial"/>
              </a:rPr>
              <a:t>09</a:t>
            </a:r>
            <a:endParaRPr sz="9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055D24A-6FCA-4406-AC7E-E0847F19F614}"/>
              </a:ext>
            </a:extLst>
          </p:cNvPr>
          <p:cNvSpPr>
            <a:spLocks noGrp="1"/>
          </p:cNvSpPr>
          <p:nvPr/>
        </p:nvSpPr>
        <p:spPr>
          <a:xfrm>
            <a:off x="594360" y="365760"/>
            <a:ext cx="106070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3200" b="1" spc="240">
                <a:solidFill>
                  <a:srgbClr val="0D1117"/>
                </a:solidFill>
                <a:latin typeface="Arial"/>
                <a:ea typeface="Arial"/>
                <a:cs typeface="Arial"/>
              </a:rPr>
              <a:t>AGENTIC GENOMICS</a:t>
            </a:r>
            <a:endParaRPr sz="32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E2142E0-155A-475A-B9D1-2B57BED497AC}"/>
              </a:ext>
            </a:extLst>
          </p:cNvPr>
          <p:cNvSpPr>
            <a:spLocks noGrp="1"/>
          </p:cNvSpPr>
          <p:nvPr/>
        </p:nvSpPr>
        <p:spPr>
          <a:xfrm>
            <a:off x="594360" y="1115568"/>
            <a:ext cx="9326880" cy="2962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Lowers the barrier to producing.</a:t>
            </a:r>
            <a:endParaRPr sz="6000"/>
          </a:p>
          <a:p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Not to judging.</a:t>
            </a:r>
            <a:endParaRPr sz="6000"/>
          </a:p>
        </p:txBody>
      </p:sp>
      <p:sp>
        <p:nvSpPr>
          <p:cNvPr id="7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0D1117"/>
                </a:solidFill>
                <a:latin typeface="Arial"/>
              </a:rPr>
              <a:t>Corpas, Guio, Fatumo, 2026, Cell Genomics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E10674F-87BA-4D5A-BF17-8D576749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A2D6737-CA7B-4B4C-B76F-7DD667EA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E134D97-DC41-4D92-8EFD-9704E465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10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B9EAE49-FF80-4885-B5E2-41BDF2DC4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CONSTRAIN THE MACHINE</a:t>
            </a:r>
            <a:endParaRPr sz="10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915D92C-809B-4EB4-9312-7B15060D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68680"/>
            <a:ext cx="10972800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00000"/>
              </a:lnSpc>
              <a:buNone/>
            </a:pPr>
            <a:r>
              <a:rPr sz="44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An executable methods section.</a:t>
            </a:r>
            <a:endParaRPr sz="44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CA020AE-5390-4E72-B77C-EC706314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3127248"/>
            <a:ext cx="2971800" cy="914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5BB36FE-A233-44E7-A512-85459BA1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35040" y="3127248"/>
            <a:ext cx="3072384" cy="914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EC03F8C-E739-437A-8124-20E622A6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63240" y="4041648"/>
            <a:ext cx="2971800" cy="1060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52B0394-F305-42BB-A7FF-88025629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4041648"/>
            <a:ext cx="3072384" cy="1060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3186D2BD-1D8B-40C5-B6D8-2B6D1D981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2359152"/>
            <a:ext cx="2231136" cy="3465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262D"/>
          </a:solidFill>
          <a:ln xmlns:a="http://schemas.openxmlformats.org/drawingml/2006/main" w="1270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3DB8BE5-C972-42F0-9899-99BED8B2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2194560"/>
            <a:ext cx="2231136" cy="3465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7FB2B77-72FE-4971-82FA-05427161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2642616"/>
            <a:ext cx="1728216" cy="3566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300" b="1">
                <a:solidFill>
                  <a:srgbClr val="E6EDF3"/>
                </a:solidFill>
                <a:latin typeface="Courier New"/>
                <a:ea typeface="Courier New"/>
                <a:cs typeface="Courier New"/>
              </a:rPr>
              <a:t>SKILL.md</a:t>
            </a:r>
            <a:endParaRPr sz="2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4BB38B5-5519-42E6-B3A9-60520B37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352" y="3364992"/>
            <a:ext cx="148132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27D09AF-34BA-4294-8EF1-36C5E5E8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352" y="3703320"/>
            <a:ext cx="148132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F43B0167-99DE-4AEF-BFC0-4A59BABB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352" y="4041648"/>
            <a:ext cx="1133856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2949046-C078-48B8-8702-384CDE4E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352" y="4690872"/>
            <a:ext cx="148132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B950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A5FD64F-B486-477F-8558-BDB5D484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352" y="4782312"/>
            <a:ext cx="148132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v1.0</a:t>
            </a:r>
            <a:endParaRPr sz="17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3912859-2549-4CFA-BAF0-641690EC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685" y="2461565"/>
            <a:ext cx="526694" cy="6912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DE420ED-89C3-4F47-8B24-44894948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5757" y="2682776"/>
            <a:ext cx="326551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0119481-BDBD-4BE0-8205-9ECA223C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5757" y="2800295"/>
            <a:ext cx="326551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F9007D9-4262-4856-9198-B8C18104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5757" y="2917814"/>
            <a:ext cx="23701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805C3C1-F296-4058-A0EC-4C11A4E4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346704"/>
            <a:ext cx="3291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Specification</a:t>
            </a:r>
            <a:endParaRPr sz="21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F2AC1AF-491F-40EF-A90F-9E7CA33B9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6994" y="2519172"/>
            <a:ext cx="724205" cy="5760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DFF3A35-972F-48E0-B71F-00BA61AD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6994" y="2645908"/>
            <a:ext cx="724205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CB8A423-29D9-4F5F-8338-29C582CE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8382" y="2674711"/>
            <a:ext cx="506943" cy="32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84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›_</a:t>
            </a:r>
            <a:endParaRPr sz="1584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D24FC43-12AF-49BC-A3AA-E952F970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7616" y="3346704"/>
            <a:ext cx="3291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Code</a:t>
            </a:r>
            <a:endParaRPr sz="21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908B5BD2-271D-405E-97B4-C7218765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537" y="4498848"/>
            <a:ext cx="608990" cy="666598"/>
          </a:xfrm>
          <a:prstGeom xmlns:a="http://schemas.openxmlformats.org/drawingml/2006/main" prst="can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B94E1D34-256E-4E44-8256-B26A9138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455" y="4803343"/>
            <a:ext cx="543154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E7B9C907-FC4C-4037-86E0-3728EE38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5367528"/>
            <a:ext cx="3291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Demo data</a:t>
            </a:r>
            <a:endParaRPr sz="21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786E2052-97C8-4536-A8DE-72AA3472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4498848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B22">
              <a:alpha val="0"/>
            </a:srgbClr>
          </a:solidFill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EA0EA09A-1040-43C4-81BF-D5559C39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045" y="4828032"/>
            <a:ext cx="131674" cy="131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D94E301-23B4-408A-8406-F9F8C4E1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19718" y="4696358"/>
            <a:ext cx="263347" cy="263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955833C7-6317-4A85-B3C6-ACC5AA63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7616" y="5367528"/>
            <a:ext cx="3291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Tests + provenance</a:t>
            </a:r>
            <a:endParaRPr sz="2100"/>
          </a:p>
        </p:txBody>
      </p:sp>
    </p:spTree>
    <p:extLst>
      <p:ext uri="{BB962C8B-B14F-4D97-AF65-F5344CB8AC3E}">
        <p14:creationId xmlns:p14="http://schemas.microsoft.com/office/powerpoint/2010/main" val="10186005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11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PHARMACOGENOMICS  /  8 MODELS, 110 CASES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Agreement with our reference.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79f723a07240ca"/>
          <a:stretch xmlns:a="http://schemas.openxmlformats.org/drawingml/2006/main"/>
        </p:blipFill>
        <p:spPr>
          <a:xfrm xmlns:a="http://schemas.openxmlformats.org/drawingml/2006/main">
            <a:off x="920638" y="1724025"/>
            <a:ext cx="10329769" cy="4429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Iacoangeli, Bourdenx et al., 2026, Cell Genomics (accepted)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51C7ECA-6908-4183-935B-7B82DE9D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E8828F7-6E67-4554-99A8-E80067824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B1F9E1B-8ED7-4D7C-B9A5-E6235C9E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12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65A4D1A-3327-4661-8E61-43A6FE4A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THE REFERENCE WAS WRONG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6F3AC3B-7CA4-409F-B2D8-BDF2F1EE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08176"/>
            <a:ext cx="7315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400" b="1">
                <a:solidFill>
                  <a:srgbClr val="F85149"/>
                </a:solidFill>
                <a:latin typeface="Arial"/>
                <a:ea typeface="Arial"/>
                <a:cs typeface="Arial"/>
              </a:rPr>
              <a:t>Shared error.</a:t>
            </a:r>
            <a:endParaRPr sz="6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975ECB0-564D-4560-86CD-24A7247F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441448"/>
            <a:ext cx="6949440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800">
                <a:solidFill>
                  <a:srgbClr val="E6EDF3"/>
                </a:solidFill>
                <a:latin typeface="Arial"/>
                <a:ea typeface="Arial"/>
                <a:cs typeface="Arial"/>
              </a:rPr>
              <a:t>Perfectly reproduced.</a:t>
            </a:r>
            <a:endParaRPr sz="3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6D73496-CDDD-4A65-B241-8D354B89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709160"/>
            <a:ext cx="576072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>
                <a:solidFill>
                  <a:srgbClr val="8B949E"/>
                </a:solidFill>
                <a:latin typeface="Arial"/>
                <a:ea typeface="Arial"/>
                <a:cs typeface="Arial"/>
              </a:rPr>
              <a:t>Negative result.</a:t>
            </a:r>
            <a:endParaRPr sz="2400"/>
          </a:p>
          <a:p xmlns:a="http://schemas.openxmlformats.org/drawingml/2006/main">
            <a:pPr marL="0" indent="0">
              <a:buNone/>
            </a:pPr>
            <a:r>
              <a:rPr sz="2400">
                <a:solidFill>
                  <a:srgbClr val="8B949E"/>
                </a:solidFill>
                <a:latin typeface="Arial"/>
                <a:ea typeface="Arial"/>
                <a:cs typeface="Arial"/>
              </a:rPr>
              <a:t>Uncertain susceptibility.</a:t>
            </a:r>
            <a:endParaRPr sz="24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77A6C4D-CC79-4500-814B-DB45F486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3538728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578EA86-91E0-4E81-89CC-E6FB2398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0920" y="1929384"/>
            <a:ext cx="1353312" cy="181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C466BE4-6161-4CD7-B00B-9A539F74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1837944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85149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BFD1C76-E083-49F0-9B18-FEFB0410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14232" y="1444752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3A2C6C4-156B-4895-83F7-2B53331F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1234440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B4066D2-BC08-496E-BE70-ADB7F218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137196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2BE75F9-058F-4D42-B8CB-CC06941E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144502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6C37B8B7-B36D-4EAD-BC55-50274A8A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1518087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3B1C613-6582-4AB7-A4E1-BBA1EB86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1929384"/>
            <a:ext cx="1636776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4B2CBE0D-16CE-4B41-91CD-3CE7812D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1719072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F11892A-F9B3-47B7-B2A8-D1422EE3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1856598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6BD4141-2C90-49F8-90C9-CAFA437D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1929658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9E86F67E-7B8E-4A69-98FB-5F061E20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2002719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DC062EC-C581-4AAE-9CBF-FA61634D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1929384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98E6D31-4608-42AE-8228-9A8AC767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2203704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04320857-AB08-49AC-B5AA-86E27D97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2341230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8DF4975-0210-45DD-9A2F-663C4641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2414290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F80728C-6FFA-4069-8A6F-550077FC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2487351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AD84BC1D-FCBB-4D04-BBD4-40359B47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749040"/>
            <a:ext cx="135331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9D5FF610-BA56-44FF-B988-A81E1962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3657600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85149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305F02DA-66C1-4152-84F1-FCC1710E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14232" y="3264408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3DAD0A8-6C85-487D-A1FA-BB5AD8C0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3054096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DF549417-BC53-449F-B2E6-79385162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191622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3F605EE6-AF06-4FBC-B7BF-1E532D9F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264682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DADFDBDA-0F2D-46BA-8607-55DFBB78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337743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5EA6CCB-92E8-456B-8A18-5A268632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3749040"/>
            <a:ext cx="1636776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6F7EBEB7-BE0F-43EA-B6DD-55C6A35EF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3538728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EB543436-5112-4C81-9F9F-CBF11FF22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676254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1D2BFA11-EA2D-43C8-B8AD-10625738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749314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E7ABD042-7F64-4C5A-B57D-026C965A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3822375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0A765574-0246-4A1C-BE35-7C327B36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3749040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6977B362-EF97-498F-92B9-CD51AD6A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4023360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DD4C2359-4A00-4BFF-BE0F-3F39EAF9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416088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CC713048-A87E-42A8-8F10-1A2701FA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423394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98E706A5-E986-40F3-828C-B5B9E7F8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4307007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F131C43B-DBE7-4CD8-BA25-48E75F4A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749040"/>
            <a:ext cx="1353312" cy="17647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2ADC7356-0DF4-461D-B54D-7FF871A7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5422392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85149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73CE31D2-ADAC-4BE5-9C43-03ED323A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14232" y="5029200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3053AB8-699A-4EB9-AB75-4B2D18ED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4818888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37CC50E9-683C-40D8-B666-7DDC8E9E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4956414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49A6F0B7-C3E1-4A70-A970-A7B76E64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029474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0D16A621-1F53-47B2-A609-E4EA8A128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102535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AF73E25B-6190-4881-B908-A46CE529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5513832"/>
            <a:ext cx="1636776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7F763F95-BAB6-46EB-8E09-0EC6F770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5303520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FF4C25C8-F1CD-4329-8D08-2BDE77A8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44104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A7D50068-9429-4004-A28B-65665448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514106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EC3FB8CA-05F6-401D-B69B-0B56EE79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587167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36782E02-C31F-4BAF-900D-4EB4E811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5513832"/>
            <a:ext cx="1636776" cy="484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51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A0AF9BBE-49F7-48EA-AE97-843EF817D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5788152"/>
            <a:ext cx="603504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5A4A24F8-D56A-4BC9-8C44-789FCFFF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925678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DE69BEB7-ADBA-4793-A763-4CD6D10E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5998738"/>
            <a:ext cx="37417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9E69BDEF-2BD9-4941-864A-B91C4BCA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7114" y="6071799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F851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 xmlns:a="http://schemas.openxmlformats.org/drawingml/2006/main">
        <p:nvSpPr>
          <p:cNvPr id="61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Iacoangeli, Bourdenx et al., 2026, Cell Genomics (accepted)</a:t>
            </a:r>
          </a:p>
        </p:txBody>
      </p:sp>
    </p:spTree>
    <p:extLst>
      <p:ext uri="{BB962C8B-B14F-4D97-AF65-F5344CB8AC3E}">
        <p14:creationId xmlns:p14="http://schemas.microsoft.com/office/powerpoint/2010/main" val="19593267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13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REAL GENOMES  /  SEVEN MATCHED MODELS</a:t>
            </a:r>
            <a:endParaRPr sz="1050"/>
          </a:p>
        </p:txBody>
      </p:sp>
      <p:sp>
        <p:nvSpPr>
          <p:cNvPr id="7" name="Figure title">
            <a:extLst xmlns:a="http://schemas.openxmlformats.org/drawingml/2006/main"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95350"/>
            <a:ext cx="10982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Who receives a useful answer?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ab0c72fa1451e"/>
          <a:stretch xmlns:a="http://schemas.openxmlformats.org/drawingml/2006/main"/>
        </p:blipFill>
        <p:spPr>
          <a:xfrm xmlns:a="http://schemas.openxmlformats.org/drawingml/2006/main">
            <a:off x="594360" y="2597432"/>
            <a:ext cx="10982325" cy="2444187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" name="Iberian label (covers raster IBS)"/>
          <p:cNvSpPr txBox="1"/>
          <p:nvPr/>
        </p:nvSpPr>
        <p:spPr>
          <a:xfrm>
            <a:off x="6002949" y="4562690"/>
            <a:ext cx="792709" cy="189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b" lIns="0" rIns="0" tIns="0" bIns="0">
            <a:noAutofit/>
          </a:bodyPr>
          <a:lstStyle/>
          <a:p>
            <a:pPr algn="ctr"/>
            <a:r>
              <a:rPr sz="1280">
                <a:solidFill>
                  <a:srgbClr val="000000"/>
                </a:solidFill>
                <a:latin typeface="Arial"/>
              </a:rPr>
              <a:t>Iberian</a:t>
            </a:r>
          </a:p>
        </p:txBody>
      </p:sp>
      <p:sp xmlns:a="http://schemas.openxmlformats.org/drawingml/2006/main">
        <p:nvSpPr>
          <p:cNvPr id="19" name="Denominators and invalid output"/>
          <p:cNvSpPr txBox="1"/>
          <p:nvPr/>
        </p:nvSpPr>
        <p:spPr>
          <a:xfrm>
            <a:off x="594360" y="5230368"/>
            <a:ext cx="10982325" cy="4754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>
                <a:solidFill>
                  <a:srgbClr val="8B949E"/>
                </a:solidFill>
                <a:latin typeface="Arial"/>
              </a:rPr>
              <a:t>Scorable states per model: Family 26, Iberian 95, Peru 42, Uganda 190. Invalid output: 0.2% curated, 0.1% Uganda, none elsewhere.</a:t>
            </a:r>
          </a:p>
          <a:p>
            <a:pPr algn="l"/>
            <a:r>
              <a:rPr sz="1400">
                <a:solidFill>
                  <a:srgbClr val="8B949E"/>
                </a:solidFill>
                <a:latin typeface="Arial"/>
              </a:rPr>
              <a:t>Rule coverage of distinct states: Family 21.6%, Iberian 16.1%, Peru 19.2%, Uganda 6.6%.</a:t>
            </a:r>
          </a:p>
        </p:txBody>
      </p:sp>
      <p:sp xmlns:a="http://schemas.openxmlformats.org/drawingml/2006/main">
        <p:nvSpPr>
          <p:cNvPr id="20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Iacoangeli, Bourdenx et al., 2026, Cell Genomics (accepted)</a:t>
            </a:r>
          </a:p>
        </p:txBody>
      </p:sp>
    </p:spTree>
    <p:extLst>
      <p:ext uri="{BB962C8B-B14F-4D97-AF65-F5344CB8AC3E}">
        <p14:creationId xmlns:p14="http://schemas.microsoft.com/office/powerpoint/2010/main" val="11041106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3FB9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803F9D0-6526-4C5F-AE91-205C2A3E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66433E4-82FB-412B-B288-83490A99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0D1117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46B9124-F060-4C90-83C6-4158B712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0D1117"/>
                </a:solidFill>
                <a:latin typeface="Arial"/>
                <a:ea typeface="Arial"/>
                <a:cs typeface="Arial"/>
              </a:rPr>
              <a:t>14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055D24A-6FCA-4406-AC7E-E0847F19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5760"/>
            <a:ext cx="106070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 spc="240">
                <a:solidFill>
                  <a:srgbClr val="0D1117"/>
                </a:solidFill>
                <a:latin typeface="Arial"/>
                <a:ea typeface="Arial"/>
                <a:cs typeface="Arial"/>
              </a:rPr>
              <a:t>SAFE UNCERTAINTY</a:t>
            </a:r>
            <a:endParaRPr sz="3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E2142E0-155A-475A-B9D1-2B57BED4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115568"/>
            <a:ext cx="9326880" cy="2962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Safe uncertainty.</a:t>
            </a:r>
            <a:endParaRPr sz="6000"/>
          </a:p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Still a gap.</a:t>
            </a:r>
            <a:endParaRPr sz="6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0C2535B-35A4-4E79-ACBF-3DA29FED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773168"/>
            <a:ext cx="6766560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0D1117"/>
                </a:solidFill>
                <a:latin typeface="Arial"/>
                <a:ea typeface="Arial"/>
                <a:cs typeface="Arial"/>
              </a:rPr>
              <a:t>Investigate why.</a:t>
            </a:r>
            <a:endParaRPr sz="2900"/>
          </a:p>
        </p:txBody>
      </p:sp>
    </p:spTree>
    <p:extLst>
      <p:ext uri="{BB962C8B-B14F-4D97-AF65-F5344CB8AC3E}">
        <p14:creationId xmlns:p14="http://schemas.microsoft.com/office/powerpoint/2010/main" val="20518272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E3E0950-C06A-4802-92B9-3E0B9CED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832A7CF-671F-45F5-A52E-B5E3D4AB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A233DE4-DD69-4344-A544-8C4688BA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15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AF72E1E-EB86-424D-A573-4365991B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ONE LEVEL DEEPER</a:t>
            </a:r>
            <a:endParaRPr sz="10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28CBDB4-F207-4FB8-8D75-6AE37E08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86968"/>
            <a:ext cx="1097280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00000"/>
              </a:lnSpc>
              <a:buNone/>
            </a:pPr>
            <a:r>
              <a:rPr sz="44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Three things to do next.</a:t>
            </a:r>
            <a:endParaRPr sz="44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709E031-807F-4C62-949E-1FABE6A3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865376"/>
            <a:ext cx="1099108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7D4D17-29DF-4081-A0A8-738F25D4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075688"/>
            <a:ext cx="566928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01</a:t>
            </a:r>
            <a:endParaRPr sz="2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A0F3F80-085B-4DC5-B780-EA6008AA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2029968"/>
            <a:ext cx="98023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Measure the silence.</a:t>
            </a:r>
            <a:endParaRPr sz="2300"/>
          </a:p>
        </p:txBody>
      </p:sp>
      <p:sp>
        <p:nvSpPr>
          <p:cNvPr id="10" name="Text 8">
            <a:hlinkClick xmlns:r="http://schemas.openxmlformats.org/officeDocument/2006/relationships" xmlns:a="http://schemas.openxmlformats.org/drawingml/2006/main" r:id="Rb3a0e9778c1b45ea"/>
            <a:extLst xmlns:a="http://schemas.openxmlformats.org/drawingml/2006/main">
              <a:ext uri="{FF2B5EF4-FFF2-40B4-BE49-F238E27FC236}">
                <a16:creationId xmlns:a16="http://schemas.microsoft.com/office/drawing/2014/main" id="{B529E7E8-A411-401E-A38F-E15AADA6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2542032"/>
            <a:ext cx="9875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1400" u="sng">
                <a:solidFill>
                  <a:srgbClr val="58A6FF"/>
                </a:solidFill>
                <a:latin typeface="Arial"/>
                <a:ea typeface="Arial"/>
                <a:cs typeface="Arial"/>
              </a:defRPr>
            </a:pPr>
            <a:r>
              <a:rPr sz="1400" u="none">
                <a:solidFill>
                  <a:srgbClr val="8B949E"/>
                </a:solidFill>
                <a:latin typeface="Arial"/>
                <a:ea typeface="Arial"/>
                <a:cs typeface="Arial"/>
              </a:rPr>
              <a:t>Count who gets no answer, population by population.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B0DF74D-FC9E-41B4-ACB5-74295EED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62656"/>
            <a:ext cx="1099108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96B60DD-B7AC-45E2-8492-5609590D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72968"/>
            <a:ext cx="566928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02</a:t>
            </a:r>
            <a:endParaRPr sz="2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8E4E040-3EC2-4C61-BA78-F18ED27D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127248"/>
            <a:ext cx="98023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Audit the answer key.</a:t>
            </a:r>
            <a:endParaRPr sz="2300"/>
          </a:p>
        </p:txBody>
      </p:sp>
      <p:sp>
        <p:nvSpPr>
          <p:cNvPr id="14" name="Text 12">
            <a:hlinkClick xmlns:r="http://schemas.openxmlformats.org/officeDocument/2006/relationships" xmlns:a="http://schemas.openxmlformats.org/drawingml/2006/main" r:id="R4c418229109840b6"/>
            <a:extLst xmlns:a="http://schemas.openxmlformats.org/drawingml/2006/main">
              <a:ext uri="{FF2B5EF4-FFF2-40B4-BE49-F238E27FC236}">
                <a16:creationId xmlns:a16="http://schemas.microsoft.com/office/drawing/2014/main" id="{310BBC96-CD89-45CF-ACFB-C86DAF61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639312"/>
            <a:ext cx="9875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1400" u="sng">
                <a:solidFill>
                  <a:srgbClr val="58A6FF"/>
                </a:solidFill>
                <a:latin typeface="Arial"/>
                <a:ea typeface="Arial"/>
                <a:cs typeface="Arial"/>
              </a:defRPr>
            </a:pPr>
            <a:r>
              <a:rPr sz="1400" u="none">
                <a:solidFill>
                  <a:srgbClr val="8B949E"/>
                </a:solidFill>
                <a:latin typeface="Arial"/>
                <a:ea typeface="Arial"/>
                <a:cs typeface="Arial"/>
              </a:rPr>
              <a:t>Test the reference, not only the model.</a:t>
            </a:r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41575E3-7226-42BC-9A9F-6FE9A7F2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59936"/>
            <a:ext cx="1099108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2ECD9E8-45A5-47C4-AF72-FB4A1A23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70248"/>
            <a:ext cx="566928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03</a:t>
            </a:r>
            <a:endParaRPr sz="2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BE04F85-2DAF-4FDE-8D8A-2ED70687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224528"/>
            <a:ext cx="98023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Write the missing rules.</a:t>
            </a:r>
            <a:endParaRPr sz="2300"/>
          </a:p>
        </p:txBody>
      </p:sp>
      <p:sp>
        <p:nvSpPr>
          <p:cNvPr id="18" name="Text 16">
            <a:hlinkClick xmlns:r="http://schemas.openxmlformats.org/officeDocument/2006/relationships" xmlns:a="http://schemas.openxmlformats.org/drawingml/2006/main" r:id="R9fb0715bbfbc4ebd"/>
            <a:extLst xmlns:a="http://schemas.openxmlformats.org/drawingml/2006/main">
              <a:ext uri="{FF2B5EF4-FFF2-40B4-BE49-F238E27FC236}">
                <a16:creationId xmlns:a16="http://schemas.microsoft.com/office/drawing/2014/main" id="{354687CE-668C-455F-A9B8-6FE25BFD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736592"/>
            <a:ext cx="9875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>
              <a:buNone/>
              <a:defRPr sz="1400" u="sng">
                <a:solidFill>
                  <a:srgbClr val="58A6FF"/>
                </a:solidFill>
                <a:latin typeface="Arial"/>
                <a:ea typeface="Arial"/>
                <a:cs typeface="Arial"/>
              </a:defRPr>
            </a:pPr>
            <a:r>
              <a:rPr sz="1400" u="none">
                <a:solidFill>
                  <a:srgbClr val="8B949E"/>
                </a:solidFill>
                <a:latin typeface="Arial"/>
                <a:ea typeface="Arial"/>
                <a:cs typeface="Arial"/>
              </a:rPr>
              <a:t>By and for the populations the rules miss.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0B07CE1-19F0-4F83-8878-B0B4CC9B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5440680"/>
            <a:ext cx="10936224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>
                <a:solidFill>
                  <a:srgbClr val="E6EDF3"/>
                </a:solidFill>
                <a:latin typeface="Arial"/>
                <a:ea typeface="Arial"/>
                <a:cs typeface="Arial"/>
              </a:rPr>
              <a:t>Every silence is a coordinate. Every coordinate a research question.</a:t>
            </a:r>
            <a:endParaRPr sz="2200"/>
          </a:p>
        </p:txBody>
      </p:sp>
      <p:sp xmlns:a="http://schemas.openxmlformats.org/drawingml/2006/main">
        <p:nvSpPr>
          <p:cNvPr id="20" name="Reference"/>
          <p:cNvSpPr txBox="1"/>
          <p:nvPr/>
        </p:nvSpPr>
        <p:spPr>
          <a:xfrm>
            <a:off x="3566160" y="6428232"/>
            <a:ext cx="7360920" cy="274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/>
            <a:r>
              <a:rPr sz="1200" b="0">
                <a:solidFill>
                  <a:srgbClr val="C9D1D9"/>
                </a:solidFill>
                <a:latin typeface="Arial"/>
              </a:rPr>
              <a:t>Corpas, Ojewunmi, Guio et al., 2026, Annual Review of Biomedical Data Science</a:t>
            </a:r>
          </a:p>
        </p:txBody>
      </p:sp>
    </p:spTree>
    <p:extLst>
      <p:ext uri="{BB962C8B-B14F-4D97-AF65-F5344CB8AC3E}">
        <p14:creationId xmlns:p14="http://schemas.microsoft.com/office/powerpoint/2010/main" val="13148650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BDB8CC-7943-4EF6-80CC-094FA72E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C071D9C-A3D3-406A-92F5-C305858D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B84A6C2-E662-4AEF-956C-144F66D7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16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F95053D-EE0F-4863-AB1E-A094C063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PARTICIPATION IN AGENTIC SCIENCE</a:t>
            </a:r>
            <a:endParaRPr sz="10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2B893E6-E96A-4344-B214-FC4F1264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86968"/>
            <a:ext cx="1097280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00000"/>
              </a:lnSpc>
              <a:buNone/>
            </a:pPr>
            <a:r>
              <a:rPr sz="4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Publish a method others can challenge.</a:t>
            </a:r>
            <a:endParaRPr sz="43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1B852F1-3E1C-4723-AF8C-7E0A272E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468880"/>
            <a:ext cx="1975104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262D"/>
          </a:solidFill>
          <a:ln xmlns:a="http://schemas.openxmlformats.org/drawingml/2006/main" w="1270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C797C5C-2FB9-4828-8A46-890A0522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286000"/>
            <a:ext cx="1975104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2902F079-8D6E-49D5-8D0F-3853C777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" y="2596896"/>
            <a:ext cx="149961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 spc="170">
                <a:solidFill>
                  <a:srgbClr val="E6EDF3"/>
                </a:solidFill>
                <a:latin typeface="Arial"/>
                <a:ea typeface="Arial"/>
                <a:cs typeface="Arial"/>
              </a:rPr>
              <a:t>PAPER</a:t>
            </a:r>
            <a:endParaRPr sz="14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FEAF873E-6728-413B-BFF3-D6271B07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172968"/>
            <a:ext cx="144475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A94407F-A94E-4FF6-A995-6F273F1D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383280"/>
            <a:ext cx="144475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8AF3B90-3A73-44C0-A934-39B82317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593592"/>
            <a:ext cx="11704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E446D5F-4AEE-49FF-8B53-D7458D71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69080"/>
            <a:ext cx="1463040" cy="6675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987A69C-FCF6-4850-8110-A8B2EE52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270248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3FB950"/>
                </a:solidFill>
                <a:latin typeface="Arial"/>
                <a:ea typeface="Arial"/>
                <a:cs typeface="Arial"/>
              </a:rPr>
              <a:t>Figure 3</a:t>
            </a:r>
            <a:endParaRPr sz="14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C785F8C-3F41-46CD-A58B-9F7721FC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3685032"/>
            <a:ext cx="84124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4DAD96C5-74CD-4A81-8522-7AF2AF10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096" y="2295144"/>
            <a:ext cx="2194560" cy="29077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B950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52CE925B-932C-4C7E-A7F0-4F79F452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6810" y="2911450"/>
            <a:ext cx="933420" cy="74249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B950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095F607-D250-4481-82D9-EAD4DB69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6810" y="3074798"/>
            <a:ext cx="933420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572DE4F-3664-4210-BFC4-F5482A04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7489" y="3111923"/>
            <a:ext cx="653394" cy="4157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42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›_</a:t>
            </a:r>
            <a:endParaRPr sz="2042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A10B9CC-679B-47B4-A6E1-6A629D0B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096" y="4343400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 spc="160">
                <a:solidFill>
                  <a:srgbClr val="0D1117"/>
                </a:solidFill>
                <a:latin typeface="Arial"/>
                <a:ea typeface="Arial"/>
                <a:cs typeface="Arial"/>
              </a:rPr>
              <a:t>SKILL</a:t>
            </a:r>
            <a:endParaRPr sz="2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82857158-33AA-4F2E-A651-CAA33047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3730752"/>
            <a:ext cx="1060704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40B75B36-4849-40A3-997A-DC59A155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505456"/>
            <a:ext cx="914" cy="2514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EB29834-BCCF-4B79-B41B-66D5372F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505456"/>
            <a:ext cx="74980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15D48F1-41A6-4180-B6F6-D3D3E509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2157984"/>
            <a:ext cx="530352" cy="731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533837EA-B3B0-46DB-9F57-B90D9E3F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2392070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94C545F9-20A1-4777-B887-5817E857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2516429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588FE704-2920-4958-B349-0F925D38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2640787"/>
            <a:ext cx="23865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CDECB6F-45D0-444A-87AB-8BD49587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2295144"/>
            <a:ext cx="22494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Replay</a:t>
            </a:r>
            <a:endParaRPr sz="25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2BDA03B4-29B0-43FD-8B71-5D12B5B4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758184"/>
            <a:ext cx="74980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18824BF5-D2D3-40AC-9B50-1F2D7D83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3410712"/>
            <a:ext cx="530352" cy="731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3880744A-D088-448F-9BB9-34E9E048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3644798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55DF7AE4-A090-4760-A9CA-F0F29184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3769157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E6391175-295D-4F52-8920-53C10E4C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3893515"/>
            <a:ext cx="23865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5383F373-BAC3-421B-8E13-3B8300FC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3547872"/>
            <a:ext cx="22494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Reuse</a:t>
            </a:r>
            <a:endParaRPr sz="250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409A707B-F844-450A-9319-959878BB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5010912"/>
            <a:ext cx="74980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6691FD80-869D-4126-85B9-71D0237F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88" y="4663440"/>
            <a:ext cx="530352" cy="731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AFEDCA6F-2641-4BF8-94D4-9C60548E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4897526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76E4882D-4B14-4D88-901D-4C7B0123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5021885"/>
            <a:ext cx="32881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F8F7A2D9-E573-4FDA-B9D3-460DA54C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255" y="5146243"/>
            <a:ext cx="238658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F9954ED8-CBBF-48E4-8D5E-8DB037AA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4800600"/>
            <a:ext cx="22494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Challenge</a:t>
            </a:r>
            <a:endParaRPr sz="25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FB7A0547-08C2-438D-BF1F-1D8D68B8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5870448"/>
            <a:ext cx="10789920" cy="2834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>
                <a:solidFill>
                  <a:srgbClr val="E6EDF3"/>
                </a:solidFill>
                <a:latin typeface="Arial"/>
                <a:ea typeface="Arial"/>
                <a:cs typeface="Arial"/>
              </a:rPr>
              <a:t>Access requires compute, training and support.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6009967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D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8842FC7-C9B5-4E26-B988-54ECB9BE0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4C5765B-CF5A-4047-B0CB-B365D55C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71D8F7-9DA3-42FA-9527-33B563FB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17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F8D9700-FCD3-4BDB-B5FA-E29E7BC6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29768"/>
            <a:ext cx="10607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RESPONSIBILITY TO PARTICIPANTS</a:t>
            </a:r>
            <a:endParaRPr sz="10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4F81FD5-0764-429E-844D-81E6FB91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886968"/>
            <a:ext cx="10972800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00000"/>
              </a:lnSpc>
              <a:buNone/>
            </a:pPr>
            <a:r>
              <a:rPr sz="4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Responsibility travels with the data.</a:t>
            </a:r>
            <a:endParaRPr sz="43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10174EB-F99C-4618-A9C4-21AFEA54C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2203704"/>
            <a:ext cx="7863840" cy="35204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D1117">
              <a:alpha val="0"/>
            </a:srgbClr>
          </a:solidFill>
          <a:ln xmlns:a="http://schemas.openxmlformats.org/drawingml/2006/main" w="15240">
            <a:solidFill>
              <a:srgbClr val="8B949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D6F2DE15-1912-4C44-A082-C93F4C77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584" y="1837944"/>
            <a:ext cx="1792224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BF55570-AA66-4821-AA99-90C67BE0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0">
            <a:off x="2549804" y="1953158"/>
            <a:ext cx="304495" cy="337414"/>
          </a:xfrm>
          <a:prstGeom xmlns:a="http://schemas.openxmlformats.org/drawingml/2006/main" prst="pentagon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781BD1E-E9F0-4ACA-A430-6437A167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4096" y="1979676"/>
            <a:ext cx="11430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Consent</a:t>
            </a:r>
            <a:endParaRPr sz="17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69F5B4E0-6A73-4FE1-8B49-5FEE1696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1837944"/>
            <a:ext cx="1792224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907ACE5-4131-4233-B703-32C32E7C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7372" y="1961388"/>
            <a:ext cx="304495" cy="333299"/>
          </a:xfrm>
          <a:prstGeom xmlns:a="http://schemas.openxmlformats.org/drawingml/2006/main" prst="can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9BBF5E9-930E-4877-8611-25A485E8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3832" y="2113636"/>
            <a:ext cx="271577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46408CF-E491-4E05-A9AE-0D8E0F4F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1664" y="1979676"/>
            <a:ext cx="11430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Data</a:t>
            </a:r>
            <a:endParaRPr sz="17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B24A31B-73DA-4578-967F-EAED62EE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584" y="4992624"/>
            <a:ext cx="1792224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BCCDD0C-666F-4F78-A31B-10EEC468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7460" y="5116068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B22">
              <a:alpha val="0"/>
            </a:srgbClr>
          </a:solidFill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4F7E7A5A-C666-4D62-909A-CDB84694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2052" y="5177790"/>
            <a:ext cx="914" cy="1028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9BF184C0-1732-46B2-9BB6-FC7B5B82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2052" y="5280660"/>
            <a:ext cx="90526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BDF599C-1985-424B-96CE-A6FCB636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4096" y="5134356"/>
            <a:ext cx="11430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Retention</a:t>
            </a:r>
            <a:endParaRPr sz="17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75532DD-F36D-4A4A-977E-077C7F67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4992624"/>
            <a:ext cx="1792224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117"/>
          </a:solidFill>
          <a:ln xmlns:a="http://schemas.openxmlformats.org/drawingml/2006/main" w="12700">
            <a:solidFill>
              <a:srgbClr val="E6EDF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89330A1D-994F-4982-A620-133C008F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5028" y="5116068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B22">
              <a:alpha val="0"/>
            </a:srgbClr>
          </a:solidFill>
          <a:ln xmlns:a="http://schemas.openxmlformats.org/drawingml/2006/main" w="1778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821256CF-BD24-4371-A83A-EA7A3A73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9094" y="5280660"/>
            <a:ext cx="65837" cy="658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8F81756-56B8-4B87-A2A9-4DD1A2BF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64931" y="5214823"/>
            <a:ext cx="131674" cy="131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81696A7-EAD5-4E91-8CC7-D4155B27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1664" y="5134356"/>
            <a:ext cx="11430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Approval</a:t>
            </a:r>
            <a:endParaRPr sz="17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D31AAFCF-7773-4782-B949-2FB2E421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2936" y="2834640"/>
            <a:ext cx="1773936" cy="17739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1B22"/>
          </a:solidFill>
          <a:ln xmlns:a="http://schemas.openxmlformats.org/drawingml/2006/main" w="2159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F6D61BDD-77F1-461C-B6E8-DCFF32B6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2936" y="3429000"/>
            <a:ext cx="1773936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300" b="1">
                <a:solidFill>
                  <a:srgbClr val="E6EDF3"/>
                </a:solidFill>
                <a:latin typeface="Arial"/>
                <a:ea typeface="Arial"/>
                <a:cs typeface="Arial"/>
              </a:rPr>
              <a:t>AGENT</a:t>
            </a:r>
            <a:endParaRPr sz="23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66BCA703-276B-4612-BB7A-415960AA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965192"/>
            <a:ext cx="29718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200" b="1">
                <a:solidFill>
                  <a:srgbClr val="3FB950"/>
                </a:solidFill>
                <a:latin typeface="Arial"/>
                <a:ea typeface="Arial"/>
                <a:cs typeface="Arial"/>
              </a:rPr>
              <a:t>Stop / ask</a:t>
            </a:r>
            <a:endParaRPr sz="22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6D30494A-FEEB-4272-BBC9-567F995E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9904" y="4626864"/>
            <a:ext cx="914" cy="265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FB95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013685DD-2E23-4D31-860B-9B931A31F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5961888"/>
            <a:ext cx="10789920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85149"/>
                </a:solidFill>
                <a:latin typeface="Arial"/>
                <a:ea typeface="Arial"/>
                <a:cs typeface="Arial"/>
              </a:rPr>
              <a:t>Delegation does not remove responsibility.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2264288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3FB9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803F9D0-6526-4C5F-AE91-205C2A3E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0"/>
            <a:ext cx="11000232" cy="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30363D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66433E4-82FB-412B-B288-83490A99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01384"/>
            <a:ext cx="5486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60" spc="110">
                <a:solidFill>
                  <a:srgbClr val="0D1117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46B9124-F060-4C90-83C6-4158B712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0" y="6492240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0D1117"/>
                </a:solidFill>
                <a:latin typeface="Arial"/>
                <a:ea typeface="Arial"/>
                <a:cs typeface="Arial"/>
              </a:rPr>
              <a:t>18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055D24A-6FCA-4406-AC7E-E0847F19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5760"/>
            <a:ext cx="106070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 spc="240">
                <a:solidFill>
                  <a:srgbClr val="0D1117"/>
                </a:solidFill>
                <a:latin typeface="Arial"/>
                <a:ea typeface="Arial"/>
                <a:cs typeface="Arial"/>
              </a:rPr>
              <a:t>WHAT KIND OF AGENTIC SCIENCE WILL WE BUILD?</a:t>
            </a:r>
            <a:endParaRPr sz="2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E2142E0-155A-475A-B9D1-2B57BED4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115568"/>
            <a:ext cx="9326880" cy="2962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A gap in evidence.</a:t>
            </a:r>
            <a:endParaRPr sz="6000"/>
          </a:p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A reason to</a:t>
            </a:r>
            <a:endParaRPr sz="6000"/>
          </a:p>
          <a:p xmlns:a="http://schemas.openxmlformats.org/drawingml/2006/main">
            <a:pPr marL="0" indent="0">
              <a:buNone/>
            </a:pPr>
            <a:r>
              <a:rPr sz="6000" b="1">
                <a:solidFill>
                  <a:srgbClr val="0D1117"/>
                </a:solidFill>
                <a:latin typeface="Arial"/>
                <a:ea typeface="Arial"/>
                <a:cs typeface="Arial"/>
              </a:rPr>
              <a:t>investigate.</a:t>
            </a:r>
            <a:endParaRPr sz="6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0C2535B-35A4-4E79-ACBF-3DA29FED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773168"/>
            <a:ext cx="6766560" cy="9509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0D1117"/>
                </a:solidFill>
                <a:latin typeface="Arial"/>
                <a:ea typeface="Arial"/>
                <a:cs typeface="Arial"/>
              </a:rPr>
              <a:t>Never a verdict</a:t>
            </a:r>
            <a:endParaRPr sz="2900"/>
          </a:p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0D1117"/>
                </a:solidFill>
                <a:latin typeface="Arial"/>
                <a:ea typeface="Arial"/>
                <a:cs typeface="Arial"/>
              </a:rPr>
              <a:t>on a person.</a:t>
            </a:r>
            <a:endParaRPr sz="2900"/>
          </a:p>
        </p:txBody>
      </p:sp>
    </p:spTree>
    <p:extLst>
      <p:ext uri="{BB962C8B-B14F-4D97-AF65-F5344CB8AC3E}">
        <p14:creationId xmlns:p14="http://schemas.microsoft.com/office/powerpoint/2010/main" val="2051827268"/>
      </p:ext>
    </p:extLst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/>
      <p:sp>
        <p:nvSpPr>
          <p:cNvPr id="2" name="Shape 0">
            <a:extLst>
              <a:ext uri="{FF2B5EF4-FFF2-40B4-BE49-F238E27FC236}">
                <a16:creationId xmlns:a16="http://schemas.microsoft.com/office/drawing/2014/main" id="{35D71506-9476-4E9B-BD95-C9968418FD2F}"/>
              </a:ext>
            </a:extLst>
          </p:cNvPr>
          <p:cNvSpPr>
            <a:spLocks noGrp="1"/>
          </p:cNvSpPr>
          <p:nvPr/>
        </p:nvSpPr>
        <p:spPr>
          <a:xfrm>
            <a:off x="594360" y="6400800"/>
            <a:ext cx="11000232" cy="914"/>
          </a:xfrm>
          <a:prstGeom prst="line">
            <a:avLst/>
          </a:prstGeom>
          <a:noFill/>
          <a:ln w="7620">
            <a:solidFill>
              <a:srgbClr val="3036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E2B5A9-FE18-4C9F-A448-615F4B33A5E2}"/>
              </a:ext>
            </a:extLst>
          </p:cNvPr>
          <p:cNvSpPr>
            <a:spLocks noGrp="1"/>
          </p:cNvSpPr>
          <p:nvPr/>
        </p:nvSpPr>
        <p:spPr>
          <a:xfrm>
            <a:off x="594360" y="6501384"/>
            <a:ext cx="54864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60" spc="110">
                <a:solidFill>
                  <a:srgbClr val="8B949E"/>
                </a:solidFill>
                <a:latin typeface="Arial"/>
                <a:ea typeface="Arial"/>
                <a:cs typeface="Arial"/>
              </a:rPr>
              <a:t>WCPG 2026  /  COMPOUNDING NEGLECT</a:t>
            </a:r>
            <a:endParaRPr sz="86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907B5ED-9544-4607-94FE-0F2A42327592}"/>
              </a:ext>
            </a:extLst>
          </p:cNvPr>
          <p:cNvSpPr>
            <a:spLocks noGrp="1"/>
          </p:cNvSpPr>
          <p:nvPr/>
        </p:nvSpPr>
        <p:spPr>
          <a:xfrm>
            <a:off x="11109960" y="6492240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900">
                <a:solidFill>
                  <a:srgbClr val="8B949E"/>
                </a:solidFill>
                <a:latin typeface="Arial"/>
                <a:ea typeface="Arial"/>
                <a:cs typeface="Arial"/>
              </a:rPr>
              <a:t>19</a:t>
            </a:r>
            <a:endParaRPr sz="9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C220DC1-5CFF-4781-94DC-1943499F8C3B}"/>
              </a:ext>
            </a:extLst>
          </p:cNvPr>
          <p:cNvSpPr>
            <a:spLocks noGrp="1"/>
          </p:cNvSpPr>
          <p:nvPr/>
        </p:nvSpPr>
        <p:spPr>
          <a:xfrm>
            <a:off x="594360" y="365760"/>
            <a:ext cx="106070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200" b="1" spc="240">
                <a:solidFill>
                  <a:srgbClr val="3FB950"/>
                </a:solidFill>
                <a:latin typeface="Arial"/>
                <a:ea typeface="Arial"/>
                <a:cs typeface="Arial"/>
              </a:rPr>
              <a:t>THANK YOU</a:t>
            </a:r>
            <a:endParaRPr sz="2200"/>
          </a:p>
        </p:txBody>
      </p:sp>
      <p:sp>
        <p:nvSpPr>
          <p:cNvPr id="7" name="Figure title">
            <a:extLst>
              <a:ext uri="{FF2B5EF4-FFF2-40B4-BE49-F238E27FC236}">
                <a16:creationId xmlns:a16="http://schemas.microsoft.com/office/drawing/2014/main" id="{A1B31024-6C4D-4F4A-ADAF-7807A833D32D}"/>
              </a:ext>
            </a:extLst>
          </p:cNvPr>
          <p:cNvSpPr>
            <a:spLocks noGrp="1"/>
          </p:cNvSpPr>
          <p:nvPr/>
        </p:nvSpPr>
        <p:spPr>
          <a:xfrm>
            <a:off x="594360" y="895350"/>
            <a:ext cx="109823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/>
          <a:p>
            <a:pPr>
              <a:buNone/>
              <a:defRPr sz="3600" b="1">
                <a:solidFill>
                  <a:srgbClr val="E6EDF3"/>
                </a:solidFill>
              </a:defRPr>
            </a:pPr>
            <a:r>
              <a:rPr sz="3600" b="1">
                <a:solidFill>
                  <a:srgbClr val="E6EDF3"/>
                </a:solidFill>
              </a:rPr>
              <a:t>Open, inspectable, and built together.</a:t>
            </a:r>
          </a:p>
        </p:txBody>
      </p:sp>
      <p:pic>
        <p:nvPicPr>
          <p:cNvPr id="8" name="ClawBio logo" descr="clawbio-logo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783080"/>
            <a:ext cx="1251358" cy="1143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3120" y="1965960"/>
            <a:ext cx="219456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>
                <a:solidFill>
                  <a:srgbClr val="E6EDF3"/>
                </a:solidFill>
                <a:latin typeface="Arial"/>
              </a:rPr>
              <a:t>ClawBio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2514600"/>
            <a:ext cx="219456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2000" b="0">
                <a:solidFill>
                  <a:srgbClr val="3FB950"/>
                </a:solidFill>
                <a:latin typeface="Arial"/>
              </a:rPr>
              <a:t>clawbio.ai</a:t>
            </a:r>
          </a:p>
        </p:txBody>
      </p:sp>
      <p:pic>
        <p:nvPicPr>
          <p:cNvPr id="11" name="QR clawbio.ai" descr="qr-clawbio-a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3246120"/>
            <a:ext cx="1828800" cy="1828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06040" y="3977639"/>
            <a:ext cx="173736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>
                <a:solidFill>
                  <a:srgbClr val="8B949E"/>
                </a:solidFill>
                <a:latin typeface="Arial"/>
              </a:rPr>
              <a:t>Skills, benchmarks</a:t>
            </a:r>
          </a:p>
          <a:p>
            <a:pPr algn="l"/>
            <a:r>
              <a:rPr sz="1400" b="0">
                <a:solidFill>
                  <a:srgbClr val="8B949E"/>
                </a:solidFill>
                <a:latin typeface="Arial"/>
              </a:rPr>
              <a:t>and 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1783080"/>
            <a:ext cx="694944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>
                <a:solidFill>
                  <a:srgbClr val="8B949E"/>
                </a:solidFill>
                <a:latin typeface="Arial"/>
              </a:rPr>
              <a:t>With thanks 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240280"/>
            <a:ext cx="2377440" cy="2926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Segun Fatumo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Heinner Guio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Alfredo Iacoangeli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Mathieu Bourdenx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Mahmoud Aldraimli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M. Reza Jabalameli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240280"/>
            <a:ext cx="2377440" cy="2926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Nathan Skene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Allan Kalungi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Sainabou Ndure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Oyesola Ojewunmi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Maxim B. Freidin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Julio Valdivia-Silva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2240280"/>
            <a:ext cx="2377440" cy="2926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Simeon Baker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Moneeza K. Siddiqui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Opeyemi Soremekun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Rohini Mathur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Dipender Gill</a:t>
            </a:r>
          </a:p>
          <a:p>
            <a:pPr algn="l">
              <a:lnSpc>
                <a:spcPct val="130000"/>
              </a:lnSpc>
            </a:pPr>
            <a:r>
              <a:rPr sz="1700" b="0">
                <a:solidFill>
                  <a:srgbClr val="E6EDF3"/>
                </a:solidFill>
                <a:latin typeface="Arial"/>
              </a:rPr>
              <a:t>Catalina Lopez-Correa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5257800"/>
            <a:ext cx="694944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0">
                <a:solidFill>
                  <a:srgbClr val="E6EDF3"/>
                </a:solidFill>
                <a:latin typeface="Arial"/>
              </a:rPr>
              <a:t>And the communities and families who shared their genomes.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Manuel Corpas</dc:creator>
  <lastModifiedBy>Walnut Exporter</lastModifiedBy>
  <dc:title>Presentation</dc:title>
  <dcterms:created xsi:type="dcterms:W3CDTF">2026-09-30T04:41:17.5270000Z</dcterms:created>
  <dcterms:modified xsi:type="dcterms:W3CDTF">2026-09-30T04:41:17.5270000Z</dcterms:modified>
  <dc:description/>
</coreProperties>
</file>